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19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10/30/2018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10/30/2018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7" Type="http://schemas.openxmlformats.org/officeDocument/2006/relationships/image" Target="../media/image5.png"/><Relationship Id="rId2" Type="http://schemas.openxmlformats.org/officeDocument/2006/relationships/hyperlink" Target="mailto:eduardobrito@usp.br"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089525" cy="727763"/>
          </a:xfrm>
          <a:prstGeom prst="rect">
            <a:avLst/>
          </a:prstGeom>
        </p:spPr>
        <p:txBody>
          <a:bodyPr vert="horz" wrap="square" lIns="0" tIns="12065" rIns="0" bIns="0" rtlCol="0">
            <a:spAutoFit/>
          </a:bodyPr>
          <a:lstStyle/>
          <a:p>
            <a:pPr marL="12700" marR="5080" algn="just">
              <a:lnSpc>
                <a:spcPct val="149900"/>
              </a:lnSpc>
              <a:spcBef>
                <a:spcPts val="95"/>
              </a:spcBef>
            </a:pPr>
            <a:r>
              <a:rPr lang="es-ES" sz="1550" b="1" spc="10" dirty="0" smtClean="0">
                <a:solidFill>
                  <a:srgbClr val="077A9E"/>
                </a:solidFill>
                <a:latin typeface="Arial"/>
                <a:cs typeface="Arial"/>
              </a:rPr>
              <a:t>DISPOSITIVO PARA SELECCIÓN DE ESPERMATOZOIDES MÓVILES DEL SEMEN.</a:t>
            </a:r>
            <a:endParaRPr sz="1550" b="1" spc="10" dirty="0">
              <a:solidFill>
                <a:srgbClr val="077A9E"/>
              </a:solidFill>
              <a:latin typeface="Arial"/>
              <a:cs typeface="Arial"/>
            </a:endParaRPr>
          </a:p>
        </p:txBody>
      </p:sp>
      <p:sp>
        <p:nvSpPr>
          <p:cNvPr id="3" name="object 3"/>
          <p:cNvSpPr txBox="1"/>
          <p:nvPr/>
        </p:nvSpPr>
        <p:spPr>
          <a:xfrm>
            <a:off x="1826893" y="1190770"/>
            <a:ext cx="5402580" cy="2806089"/>
          </a:xfrm>
          <a:prstGeom prst="rect">
            <a:avLst/>
          </a:prstGeom>
        </p:spPr>
        <p:txBody>
          <a:bodyPr vert="horz" wrap="square" lIns="0" tIns="17145" rIns="0" bIns="0" rtlCol="0">
            <a:spAutoFit/>
          </a:bodyPr>
          <a:lstStyle/>
          <a:p>
            <a:pPr marL="12700" algn="just">
              <a:lnSpc>
                <a:spcPct val="100000"/>
              </a:lnSpc>
              <a:spcBef>
                <a:spcPts val="135"/>
              </a:spcBef>
            </a:pPr>
            <a:r>
              <a:rPr lang="pt-BR" sz="950" b="1" i="1" spc="15" dirty="0" smtClean="0">
                <a:solidFill>
                  <a:srgbClr val="077A9E"/>
                </a:solidFill>
                <a:latin typeface="Verdana"/>
                <a:cs typeface="Verdana"/>
              </a:rPr>
              <a:t>EDMUND CHADA BARACAT; HAMILTON DE MARTIN; JOSÉ MARIA SOARES JUNIOR; MARCELLO ANTÔNIO SIGNORELLI COCUZZA; MIGUEL SROUGI.</a:t>
            </a:r>
            <a:endParaRPr sz="950" dirty="0">
              <a:latin typeface="Verdana"/>
              <a:cs typeface="Verdana"/>
            </a:endParaRPr>
          </a:p>
          <a:p>
            <a:pPr>
              <a:lnSpc>
                <a:spcPct val="100000"/>
              </a:lnSpc>
              <a:spcBef>
                <a:spcPts val="20"/>
              </a:spcBef>
            </a:pPr>
            <a:endParaRPr sz="1400" dirty="0">
              <a:latin typeface="Times New Roman"/>
              <a:cs typeface="Times New Roman"/>
            </a:endParaRPr>
          </a:p>
          <a:p>
            <a:pPr marL="12700" algn="just">
              <a:lnSpc>
                <a:spcPct val="100000"/>
              </a:lnSpc>
            </a:pPr>
            <a:r>
              <a:rPr lang="es-ES_tradnl" sz="850" b="1" spc="5" dirty="0" smtClean="0">
                <a:solidFill>
                  <a:srgbClr val="077A9E"/>
                </a:solidFill>
                <a:latin typeface="Arial"/>
                <a:cs typeface="Arial"/>
              </a:rPr>
              <a:t>INTRODUCCIÓN</a:t>
            </a:r>
          </a:p>
          <a:p>
            <a:pPr marL="12700" algn="just">
              <a:lnSpc>
                <a:spcPct val="100000"/>
              </a:lnSpc>
            </a:pPr>
            <a:endParaRPr sz="850" b="1" spc="5" dirty="0">
              <a:solidFill>
                <a:srgbClr val="077A9E"/>
              </a:solidFill>
              <a:latin typeface="Arial"/>
              <a:cs typeface="Arial"/>
            </a:endParaRPr>
          </a:p>
          <a:p>
            <a:pPr marL="12700" marR="8890" indent="612140" algn="just">
              <a:lnSpc>
                <a:spcPct val="102499"/>
              </a:lnSpc>
              <a:spcBef>
                <a:spcPts val="55"/>
              </a:spcBef>
            </a:pPr>
            <a:r>
              <a:rPr lang="es-ES" sz="850" spc="10" dirty="0">
                <a:solidFill>
                  <a:srgbClr val="3F3F3F"/>
                </a:solidFill>
                <a:latin typeface="Arial"/>
                <a:cs typeface="Arial"/>
              </a:rPr>
              <a:t>La </a:t>
            </a:r>
            <a:r>
              <a:rPr lang="es-ES" sz="850" spc="10" dirty="0" smtClean="0">
                <a:solidFill>
                  <a:srgbClr val="3F3F3F"/>
                </a:solidFill>
                <a:latin typeface="Arial"/>
                <a:cs typeface="Arial"/>
              </a:rPr>
              <a:t>reproducción asistida es un método que, hace mucho, viene difundiéndose en la medicina. Sin embargo, las varias formas disponibles para la selección de espermatozoides aún presentan limitaciones. Así, el presente invento se basa en la tendencia de los espermatozoides en nadar contra el flujo de líquido para elegir aquellos con mejor movilidad a partir de muestras seminales iniciales, incrementando el número relativo de gametos móviles morfológicamente normales y/o genéticamente normales más adecuados a la técnica de inyección </a:t>
            </a:r>
            <a:r>
              <a:rPr lang="es-ES" sz="850" spc="10" dirty="0" err="1" smtClean="0">
                <a:solidFill>
                  <a:srgbClr val="3F3F3F"/>
                </a:solidFill>
                <a:latin typeface="Arial"/>
                <a:cs typeface="Arial"/>
              </a:rPr>
              <a:t>intracitoplasmática</a:t>
            </a:r>
            <a:r>
              <a:rPr lang="es-ES" sz="850" spc="10" dirty="0" smtClean="0">
                <a:solidFill>
                  <a:srgbClr val="3F3F3F"/>
                </a:solidFill>
                <a:latin typeface="Arial"/>
                <a:cs typeface="Arial"/>
              </a:rPr>
              <a:t> de espermatozoides (ICSI).</a:t>
            </a:r>
          </a:p>
          <a:p>
            <a:pPr marL="12700" marR="8890" indent="612140" algn="just">
              <a:lnSpc>
                <a:spcPct val="102499"/>
              </a:lnSpc>
              <a:spcBef>
                <a:spcPts val="55"/>
              </a:spcBef>
            </a:pPr>
            <a:r>
              <a:rPr lang="es-ES" sz="850" spc="10" dirty="0" smtClean="0">
                <a:solidFill>
                  <a:srgbClr val="3F3F3F"/>
                </a:solidFill>
                <a:latin typeface="Arial"/>
                <a:cs typeface="Arial"/>
              </a:rPr>
              <a:t>Además, </a:t>
            </a:r>
            <a:r>
              <a:rPr lang="es-ES" sz="850" spc="10" dirty="0" smtClean="0">
                <a:solidFill>
                  <a:srgbClr val="3F3F3F"/>
                </a:solidFill>
                <a:latin typeface="Arial"/>
                <a:cs typeface="Arial"/>
              </a:rPr>
              <a:t>el invento resulta de una mejora en el proceso de producción, porque realiza la selección de espermatozoides a partir de máquinas, procesos e insumos ya disponibles en el mercado, utilizando un material de bajo costo. </a:t>
            </a:r>
            <a:endParaRPr sz="850" spc="10" dirty="0" smtClean="0">
              <a:solidFill>
                <a:srgbClr val="3F3F3F"/>
              </a:solidFill>
              <a:latin typeface="Arial"/>
              <a:cs typeface="Arial"/>
            </a:endParaRPr>
          </a:p>
          <a:p>
            <a:pPr marL="12700" algn="just">
              <a:spcBef>
                <a:spcPts val="790"/>
              </a:spcBef>
            </a:pPr>
            <a:r>
              <a:rPr lang="es-ES_tradnl" sz="850" b="1" spc="-5" dirty="0" smtClean="0">
                <a:solidFill>
                  <a:srgbClr val="077A9E"/>
                </a:solidFill>
                <a:latin typeface="Arial"/>
                <a:cs typeface="Arial"/>
              </a:rPr>
              <a:t>APLICACIÓN </a:t>
            </a:r>
            <a:r>
              <a:rPr lang="es-ES_tradnl" sz="850" b="1" spc="-5" dirty="0">
                <a:solidFill>
                  <a:srgbClr val="077A9E"/>
                </a:solidFill>
                <a:latin typeface="Arial"/>
                <a:cs typeface="Arial"/>
              </a:rPr>
              <a:t>Y ÁREA DE </a:t>
            </a:r>
            <a:r>
              <a:rPr lang="es-ES_tradnl" sz="850" b="1" spc="-5" dirty="0" smtClean="0">
                <a:solidFill>
                  <a:srgbClr val="077A9E"/>
                </a:solidFill>
                <a:latin typeface="Arial"/>
                <a:cs typeface="Arial"/>
              </a:rPr>
              <a:t>ESTUDIOS</a:t>
            </a:r>
            <a:endParaRPr sz="850" dirty="0" smtClean="0">
              <a:latin typeface="Arial"/>
              <a:cs typeface="Arial"/>
            </a:endParaRPr>
          </a:p>
          <a:p>
            <a:pPr marL="12700" marR="8890" indent="612140" algn="just">
              <a:lnSpc>
                <a:spcPct val="102499"/>
              </a:lnSpc>
              <a:spcBef>
                <a:spcPts val="55"/>
              </a:spcBef>
            </a:pPr>
            <a:endParaRPr lang="pt-BR" sz="850" spc="10" dirty="0" smtClean="0">
              <a:solidFill>
                <a:srgbClr val="3F3F3F"/>
              </a:solidFill>
              <a:latin typeface="Arial"/>
              <a:cs typeface="Arial"/>
            </a:endParaRPr>
          </a:p>
          <a:p>
            <a:pPr marL="12700" marR="8890" indent="612140" algn="just">
              <a:lnSpc>
                <a:spcPct val="102499"/>
              </a:lnSpc>
              <a:spcBef>
                <a:spcPts val="55"/>
              </a:spcBef>
            </a:pPr>
            <a:r>
              <a:rPr lang="es-ES" sz="850" spc="10" dirty="0" smtClean="0">
                <a:solidFill>
                  <a:srgbClr val="3F3F3F"/>
                </a:solidFill>
                <a:latin typeface="Arial"/>
                <a:cs typeface="Arial"/>
              </a:rPr>
              <a:t>Ésta tecnología sirve como herramienta de apoyo en el sector de la medicina, en el área de Salud y Cuidados (Humanos y Animales), fomentando mejorar los procesos de la reproducción asistida humana y animal.</a:t>
            </a:r>
            <a:endParaRPr lang="pt-BR" sz="850" spc="10" dirty="0">
              <a:solidFill>
                <a:srgbClr val="3F3F3F"/>
              </a:solidFill>
              <a:latin typeface="Arial"/>
              <a:cs typeface="Arial"/>
            </a:endParaRPr>
          </a:p>
        </p:txBody>
      </p:sp>
      <p:sp>
        <p:nvSpPr>
          <p:cNvPr id="5" name="object 5"/>
          <p:cNvSpPr txBox="1"/>
          <p:nvPr/>
        </p:nvSpPr>
        <p:spPr>
          <a:xfrm>
            <a:off x="1327523" y="7077087"/>
            <a:ext cx="5864486" cy="1072858"/>
          </a:xfrm>
          <a:prstGeom prst="rect">
            <a:avLst/>
          </a:prstGeom>
        </p:spPr>
        <p:txBody>
          <a:bodyPr vert="horz" wrap="square" lIns="0" tIns="11430" rIns="0" bIns="0" rtlCol="0">
            <a:spAutoFit/>
          </a:bodyPr>
          <a:lstStyle/>
          <a:p>
            <a:pPr marL="1051560" marR="5080" indent="-11430">
              <a:lnSpc>
                <a:spcPct val="139900"/>
              </a:lnSpc>
              <a:spcBef>
                <a:spcPts val="90"/>
              </a:spcBef>
            </a:pPr>
            <a:r>
              <a:rPr sz="900" i="1" spc="0" dirty="0" err="1" smtClean="0">
                <a:latin typeface="Times New Roman"/>
                <a:cs typeface="Times New Roman"/>
              </a:rPr>
              <a:t>Figura</a:t>
            </a:r>
            <a:r>
              <a:rPr lang="pt-BR" sz="900" i="1" spc="0" dirty="0" smtClean="0">
                <a:latin typeface="Times New Roman"/>
                <a:cs typeface="Times New Roman"/>
              </a:rPr>
              <a:t>s</a:t>
            </a:r>
            <a:r>
              <a:rPr sz="900" i="1" spc="0" dirty="0" smtClean="0">
                <a:latin typeface="Times New Roman"/>
                <a:cs typeface="Times New Roman"/>
              </a:rPr>
              <a:t> </a:t>
            </a:r>
            <a:r>
              <a:rPr lang="pt-BR" sz="900" i="1" spc="0" dirty="0" smtClean="0">
                <a:latin typeface="Times New Roman"/>
                <a:cs typeface="Times New Roman"/>
              </a:rPr>
              <a:t>–</a:t>
            </a:r>
            <a:r>
              <a:rPr lang="es-ES" sz="900" i="1" dirty="0" smtClean="0">
                <a:latin typeface="Times New Roman"/>
                <a:cs typeface="Times New Roman"/>
              </a:rPr>
              <a:t> Visión general del proceso. Las flechas continuas muestran el mecanismo de contracorriente del sistema y las flechas discontinuas evidencian la dirección de migración de </a:t>
            </a:r>
            <a:r>
              <a:rPr lang="es-ES" sz="900" i="1" smtClean="0">
                <a:latin typeface="Times New Roman"/>
                <a:cs typeface="Times New Roman"/>
              </a:rPr>
              <a:t>los espermatozoides.</a:t>
            </a:r>
            <a:endParaRPr lang="es-ES" sz="900" i="1" dirty="0" smtClean="0">
              <a:latin typeface="Times New Roman"/>
              <a:cs typeface="Times New Roman"/>
            </a:endParaRPr>
          </a:p>
          <a:p>
            <a:pPr marL="1051560" marR="5080" indent="-11430">
              <a:lnSpc>
                <a:spcPct val="139900"/>
              </a:lnSpc>
              <a:spcBef>
                <a:spcPts val="90"/>
              </a:spcBef>
            </a:pPr>
            <a:r>
              <a:rPr lang="pt-BR" sz="900" i="1" dirty="0" smtClean="0">
                <a:latin typeface="Times New Roman"/>
                <a:cs typeface="Times New Roman"/>
              </a:rPr>
              <a:t> </a:t>
            </a:r>
            <a:endParaRPr sz="900" i="1" dirty="0" smtClean="0">
              <a:latin typeface="Times New Roman"/>
              <a:cs typeface="Times New Roman"/>
            </a:endParaRPr>
          </a:p>
          <a:p>
            <a:pPr marL="12700">
              <a:spcBef>
                <a:spcPts val="780"/>
              </a:spcBef>
            </a:pPr>
            <a:r>
              <a:rPr lang="pt-BR" sz="850" b="1" dirty="0" smtClean="0">
                <a:solidFill>
                  <a:srgbClr val="077A9E"/>
                </a:solidFill>
                <a:latin typeface="Arial"/>
                <a:cs typeface="Arial"/>
              </a:rPr>
              <a:t>                      ETAPA DE DESARROLLO</a:t>
            </a:r>
          </a:p>
          <a:p>
            <a:pPr marL="12700">
              <a:lnSpc>
                <a:spcPct val="100000"/>
              </a:lnSpc>
              <a:spcBef>
                <a:spcPts val="780"/>
              </a:spcBef>
            </a:pPr>
            <a:endParaRPr sz="850" dirty="0">
              <a:latin typeface="Arial"/>
              <a:cs typeface="Arial"/>
            </a:endParaRPr>
          </a:p>
        </p:txBody>
      </p:sp>
      <p:sp>
        <p:nvSpPr>
          <p:cNvPr id="7" name="object 7"/>
          <p:cNvSpPr txBox="1"/>
          <p:nvPr/>
        </p:nvSpPr>
        <p:spPr>
          <a:xfrm>
            <a:off x="2035939" y="9937698"/>
            <a:ext cx="3470333" cy="595099"/>
          </a:xfrm>
          <a:prstGeom prst="rect">
            <a:avLst/>
          </a:prstGeom>
        </p:spPr>
        <p:txBody>
          <a:bodyPr vert="horz" wrap="square" lIns="0" tIns="12065" rIns="0" bIns="0" rtlCol="0">
            <a:spAutoFit/>
          </a:bodyPr>
          <a:lstStyle/>
          <a:p>
            <a:pPr marL="12700" marR="5080">
              <a:lnSpc>
                <a:spcPct val="142400"/>
              </a:lnSpc>
              <a:spcBef>
                <a:spcPts val="95"/>
              </a:spcBef>
            </a:pPr>
            <a:r>
              <a:rPr lang="es-ES_tradnl" sz="850" b="1" i="1" dirty="0">
                <a:solidFill>
                  <a:srgbClr val="077A9E"/>
                </a:solidFill>
                <a:latin typeface="Arial"/>
                <a:cs typeface="Arial"/>
              </a:rPr>
              <a:t>Área: </a:t>
            </a:r>
            <a:r>
              <a:rPr lang="es-ES" sz="850" b="1" i="1" dirty="0">
                <a:solidFill>
                  <a:srgbClr val="077A9E"/>
                </a:solidFill>
                <a:latin typeface="Arial"/>
                <a:cs typeface="Arial"/>
              </a:rPr>
              <a:t>Salud y Cuidados (Humanos y Animales</a:t>
            </a:r>
            <a:r>
              <a:rPr lang="es-ES" sz="850" b="1" i="1" dirty="0" smtClean="0">
                <a:solidFill>
                  <a:srgbClr val="077A9E"/>
                </a:solidFill>
                <a:latin typeface="Arial"/>
                <a:cs typeface="Arial"/>
              </a:rPr>
              <a:t>);</a:t>
            </a:r>
            <a:r>
              <a:rPr lang="pt-BR" sz="850" b="1" i="1" dirty="0" smtClean="0">
                <a:solidFill>
                  <a:srgbClr val="077A9E"/>
                </a:solidFill>
                <a:latin typeface="Arial"/>
                <a:cs typeface="Arial"/>
              </a:rPr>
              <a:t> </a:t>
            </a:r>
            <a:r>
              <a:rPr sz="850" b="1" i="1" dirty="0" smtClean="0">
                <a:solidFill>
                  <a:srgbClr val="077A9E"/>
                </a:solidFill>
                <a:latin typeface="Arial"/>
                <a:cs typeface="Arial"/>
              </a:rPr>
              <a:t> 00</a:t>
            </a:r>
            <a:r>
              <a:rPr lang="pt-BR" sz="850" b="1" i="1" dirty="0" smtClean="0">
                <a:solidFill>
                  <a:srgbClr val="077A9E"/>
                </a:solidFill>
                <a:latin typeface="Arial"/>
                <a:cs typeface="Arial"/>
              </a:rPr>
              <a:t>64</a:t>
            </a:r>
            <a:r>
              <a:rPr sz="850" b="1" i="1" dirty="0" smtClean="0">
                <a:solidFill>
                  <a:srgbClr val="077A9E"/>
                </a:solidFill>
                <a:latin typeface="Arial"/>
                <a:cs typeface="Arial"/>
              </a:rPr>
              <a:t>/201</a:t>
            </a:r>
            <a:r>
              <a:rPr lang="pt-BR" sz="850" b="1" i="1" dirty="0">
                <a:solidFill>
                  <a:srgbClr val="077A9E"/>
                </a:solidFill>
                <a:latin typeface="Arial"/>
                <a:cs typeface="Arial"/>
              </a:rPr>
              <a:t>8</a:t>
            </a:r>
            <a:r>
              <a:rPr sz="850" b="1" i="1" dirty="0" smtClean="0">
                <a:solidFill>
                  <a:srgbClr val="077A9E"/>
                </a:solidFill>
                <a:latin typeface="Arial"/>
                <a:cs typeface="Arial"/>
              </a:rPr>
              <a:t> </a:t>
            </a:r>
            <a:endParaRPr lang="pt-BR" sz="850" b="1" i="1" dirty="0">
              <a:solidFill>
                <a:srgbClr val="077A9E"/>
              </a:solidFill>
              <a:latin typeface="Arial"/>
              <a:cs typeface="Arial"/>
            </a:endParaRPr>
          </a:p>
          <a:p>
            <a:pPr marL="12700" marR="5080">
              <a:lnSpc>
                <a:spcPct val="142400"/>
              </a:lnSpc>
              <a:spcBef>
                <a:spcPts val="95"/>
              </a:spcBef>
            </a:pPr>
            <a:r>
              <a:rPr lang="pt-BR" sz="850" b="1" i="1" dirty="0" err="1" smtClean="0">
                <a:solidFill>
                  <a:srgbClr val="077A9E"/>
                </a:solidFill>
                <a:latin typeface="Arial"/>
                <a:cs typeface="Arial"/>
              </a:rPr>
              <a:t>Facultad</a:t>
            </a:r>
            <a:r>
              <a:rPr lang="pt-BR" sz="850" b="1" i="1" dirty="0" smtClean="0">
                <a:solidFill>
                  <a:srgbClr val="077A9E"/>
                </a:solidFill>
                <a:latin typeface="Arial"/>
                <a:cs typeface="Arial"/>
              </a:rPr>
              <a:t> de Medicina</a:t>
            </a:r>
            <a:r>
              <a:rPr lang="pt-BR" sz="850" b="1" i="1" dirty="0" smtClean="0">
                <a:solidFill>
                  <a:srgbClr val="077A9E"/>
                </a:solidFill>
                <a:latin typeface="Arial"/>
                <a:cs typeface="Arial"/>
              </a:rPr>
              <a:t> </a:t>
            </a:r>
            <a:r>
              <a:rPr lang="pt-BR" sz="850" b="1" i="1" dirty="0" smtClean="0">
                <a:solidFill>
                  <a:srgbClr val="077A9E"/>
                </a:solidFill>
                <a:latin typeface="Arial"/>
                <a:cs typeface="Arial"/>
              </a:rPr>
              <a:t>- </a:t>
            </a:r>
            <a:r>
              <a:rPr lang="pt-BR" sz="850" b="1" i="1" spc="0" dirty="0" smtClean="0">
                <a:solidFill>
                  <a:srgbClr val="077A9E"/>
                </a:solidFill>
                <a:latin typeface="Arial"/>
                <a:cs typeface="Arial"/>
              </a:rPr>
              <a:t>USP</a:t>
            </a:r>
          </a:p>
          <a:p>
            <a:pPr marL="12700" marR="5080">
              <a:lnSpc>
                <a:spcPct val="142400"/>
              </a:lnSpc>
              <a:spcBef>
                <a:spcPts val="95"/>
              </a:spcBef>
            </a:pPr>
            <a:r>
              <a:rPr lang="es-ES_tradnl" sz="850" b="1" i="1" dirty="0" smtClean="0">
                <a:solidFill>
                  <a:srgbClr val="077A9E"/>
                </a:solidFill>
                <a:latin typeface="Arial"/>
                <a:cs typeface="Arial"/>
              </a:rPr>
              <a:t>Patente </a:t>
            </a:r>
            <a:r>
              <a:rPr lang="es-ES_tradnl" sz="850" b="1" i="1" dirty="0">
                <a:solidFill>
                  <a:srgbClr val="077A9E"/>
                </a:solidFill>
                <a:latin typeface="Arial"/>
                <a:cs typeface="Arial"/>
              </a:rPr>
              <a:t>protegida bajo el nº</a:t>
            </a:r>
            <a:r>
              <a:rPr lang="pt-BR" sz="850" b="1" i="1" dirty="0">
                <a:solidFill>
                  <a:srgbClr val="077A9E"/>
                </a:solidFill>
                <a:latin typeface="Arial"/>
                <a:cs typeface="Arial"/>
              </a:rPr>
              <a:t>  </a:t>
            </a:r>
            <a:r>
              <a:rPr lang="pt-BR" sz="850" b="1" i="1" spc="-5" dirty="0">
                <a:solidFill>
                  <a:srgbClr val="077A9E"/>
                </a:solidFill>
                <a:latin typeface="Arial"/>
                <a:cs typeface="Arial"/>
              </a:rPr>
              <a:t>BR13 2018 016456 </a:t>
            </a:r>
            <a:r>
              <a:rPr lang="pt-BR" sz="850" b="1" i="1" spc="-5" dirty="0" smtClean="0">
                <a:solidFill>
                  <a:srgbClr val="077A9E"/>
                </a:solidFill>
                <a:latin typeface="Arial"/>
                <a:cs typeface="Arial"/>
              </a:rPr>
              <a:t>1</a:t>
            </a:r>
            <a:endParaRPr lang="pt-BR" sz="850" dirty="0">
              <a:latin typeface="Arial"/>
              <a:cs typeface="Arial"/>
            </a:endParaRPr>
          </a:p>
        </p:txBody>
      </p:sp>
      <p:sp>
        <p:nvSpPr>
          <p:cNvPr id="8" name="object 8"/>
          <p:cNvSpPr txBox="1"/>
          <p:nvPr/>
        </p:nvSpPr>
        <p:spPr>
          <a:xfrm>
            <a:off x="5962014" y="9978418"/>
            <a:ext cx="1214120" cy="585930"/>
          </a:xfrm>
          <a:prstGeom prst="rect">
            <a:avLst/>
          </a:prstGeom>
        </p:spPr>
        <p:txBody>
          <a:bodyPr vert="horz" wrap="square" lIns="0" tIns="12065" rIns="0" bIns="0" rtlCol="0">
            <a:spAutoFit/>
          </a:bodyPr>
          <a:lstStyle/>
          <a:p>
            <a:pPr marL="12700" marR="5080" indent="-29845" algn="ctr">
              <a:lnSpc>
                <a:spcPct val="134500"/>
              </a:lnSpc>
              <a:spcBef>
                <a:spcPts val="95"/>
              </a:spcBef>
            </a:pPr>
            <a:r>
              <a:rPr lang="pt-BR" sz="900" b="1" spc="10" dirty="0" err="1" smtClean="0">
                <a:solidFill>
                  <a:srgbClr val="077A9E"/>
                </a:solidFill>
                <a:latin typeface="Arial"/>
                <a:cs typeface="Arial"/>
              </a:rPr>
              <a:t>Unidad</a:t>
            </a:r>
            <a:r>
              <a:rPr lang="pt-BR" sz="900" b="1" spc="10" dirty="0" smtClean="0">
                <a:solidFill>
                  <a:srgbClr val="077A9E"/>
                </a:solidFill>
                <a:latin typeface="Arial"/>
                <a:cs typeface="Arial"/>
              </a:rPr>
              <a:t> São Paulo</a:t>
            </a:r>
          </a:p>
          <a:p>
            <a:pPr marL="12700" marR="5080" indent="-29845" algn="ctr">
              <a:lnSpc>
                <a:spcPct val="134500"/>
              </a:lnSpc>
              <a:spcBef>
                <a:spcPts val="95"/>
              </a:spcBef>
            </a:pPr>
            <a:r>
              <a:rPr lang="pt-BR" sz="900" dirty="0" err="1" smtClean="0">
                <a:latin typeface="Arial"/>
                <a:cs typeface="Arial"/>
                <a:hlinkClick r:id="rId2"/>
              </a:rPr>
              <a:t>alelima</a:t>
            </a:r>
            <a:r>
              <a:rPr sz="900" dirty="0" smtClean="0">
                <a:latin typeface="Arial"/>
                <a:cs typeface="Arial"/>
                <a:hlinkClick r:id="rId2"/>
              </a:rPr>
              <a:t>@usp.br </a:t>
            </a:r>
            <a:r>
              <a:rPr sz="900" dirty="0" smtClean="0">
                <a:latin typeface="Arial"/>
                <a:cs typeface="Arial"/>
              </a:rPr>
              <a:t> </a:t>
            </a:r>
            <a:r>
              <a:rPr sz="900" b="1" spc="10" dirty="0">
                <a:solidFill>
                  <a:srgbClr val="0070BF"/>
                </a:solidFill>
                <a:latin typeface="Arial"/>
                <a:cs typeface="Arial"/>
                <a:hlinkClick r:id="rId3"/>
              </a:rPr>
              <a:t>www.patentes.usp.br</a:t>
            </a:r>
            <a:endParaRPr sz="900" dirty="0">
              <a:latin typeface="Arial"/>
              <a:cs typeface="Arial"/>
            </a:endParaRPr>
          </a:p>
        </p:txBody>
      </p:sp>
      <p:pic>
        <p:nvPicPr>
          <p:cNvPr id="12" name="Imagem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33687" y="4617721"/>
            <a:ext cx="2506564" cy="212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 name="Imagem 5"/>
          <p:cNvPicPr>
            <a:picLocks noChangeAspect="1"/>
          </p:cNvPicPr>
          <p:nvPr/>
        </p:nvPicPr>
        <p:blipFill>
          <a:blip r:embed="rId5"/>
          <a:stretch>
            <a:fillRect/>
          </a:stretch>
        </p:blipFill>
        <p:spPr>
          <a:xfrm>
            <a:off x="4676557" y="4597890"/>
            <a:ext cx="2499577" cy="2139881"/>
          </a:xfrm>
          <a:prstGeom prst="rect">
            <a:avLst/>
          </a:prstGeom>
        </p:spPr>
      </p:pic>
      <p:pic>
        <p:nvPicPr>
          <p:cNvPr id="9" name="Imagem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51675" y="8928100"/>
            <a:ext cx="5249763" cy="759194"/>
          </a:xfrm>
          <a:prstGeom prst="rect">
            <a:avLst/>
          </a:prstGeom>
        </p:spPr>
      </p:pic>
      <p:pic>
        <p:nvPicPr>
          <p:cNvPr id="13" name="Imagem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8191" y="7993645"/>
            <a:ext cx="4396729" cy="76025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276</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E MÉTODO DE PROPULSÃO E CONTROLE PARA PLATAFORMAS DE LANÇAMENTO DE VEÍCULOS AÉREOS</dc:title>
  <dc:creator>Janaina Almeida</dc:creator>
  <cp:lastModifiedBy>Beatriz Reis</cp:lastModifiedBy>
  <cp:revision>40</cp:revision>
  <cp:lastPrinted>2018-07-19T17:35:42Z</cp:lastPrinted>
  <dcterms:created xsi:type="dcterms:W3CDTF">2018-04-12T15:56:28Z</dcterms:created>
  <dcterms:modified xsi:type="dcterms:W3CDTF">2018-10-30T16:51:19Z</dcterms:modified>
</cp:coreProperties>
</file>