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158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7373"/>
            <a:ext cx="1623467" cy="106706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entes.usp.br/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alelima@usp.br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0011" y="182110"/>
            <a:ext cx="5059045" cy="683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9900"/>
              </a:lnSpc>
              <a:spcBef>
                <a:spcPts val="95"/>
              </a:spcBef>
            </a:pPr>
            <a:r>
              <a:rPr lang="pt-BR" sz="1550" b="1" spc="5" dirty="0">
                <a:solidFill>
                  <a:srgbClr val="077A9E"/>
                </a:solidFill>
                <a:latin typeface="Arial"/>
                <a:cs typeface="Arial"/>
              </a:rPr>
              <a:t>USO DE UM BIOMARCADOR PARA DIAGNÓSTICO DE INSUFICIÊNCIA CARDÍACA DESCOMPENSADA</a:t>
            </a:r>
            <a:endParaRPr lang="pt-BR" sz="155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06947" y="1321129"/>
            <a:ext cx="5401310" cy="2585388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pt-BR" sz="950" b="1" i="1" spc="15" dirty="0" smtClean="0">
                <a:solidFill>
                  <a:srgbClr val="077A9E"/>
                </a:solidFill>
                <a:latin typeface="Verdana"/>
                <a:cs typeface="Verdana"/>
              </a:rPr>
              <a:t>FABIANA GOULART MARCONDES BRAGA, IVANO GEBHARD ROLF GUTZ, GUILHERME LOPES BATISTA e FERNANDO BACAL</a:t>
            </a:r>
            <a:r>
              <a:rPr sz="950" b="1" i="1" spc="25" dirty="0" smtClean="0">
                <a:solidFill>
                  <a:srgbClr val="077A9E"/>
                </a:solidFill>
                <a:latin typeface="Verdana"/>
                <a:cs typeface="Verdana"/>
              </a:rPr>
              <a:t>.</a:t>
            </a:r>
            <a:endParaRPr sz="95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850" b="1" spc="5" dirty="0">
                <a:solidFill>
                  <a:srgbClr val="077A9E"/>
                </a:solidFill>
                <a:latin typeface="Arial"/>
                <a:cs typeface="Arial"/>
              </a:rPr>
              <a:t>INTRODUÇÃO</a:t>
            </a:r>
            <a:endParaRPr sz="850" dirty="0">
              <a:latin typeface="Arial"/>
              <a:cs typeface="Arial"/>
            </a:endParaRPr>
          </a:p>
          <a:p>
            <a:pPr marL="12700" marR="8255" indent="3835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5" dirty="0">
                <a:solidFill>
                  <a:srgbClr val="3F3F3F"/>
                </a:solidFill>
                <a:latin typeface="Arial"/>
                <a:cs typeface="Arial"/>
              </a:rPr>
              <a:t>A presente invenção apresenta uma alternativa rápida, eficaz e reprodutiva de um método de diagnóstico não invasivo da gravidade da insuficiência cardíaca baseada em um biomarcador 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específico. Possuindo </a:t>
            </a:r>
            <a:r>
              <a:rPr lang="pt-BR" sz="850" spc="5" dirty="0">
                <a:solidFill>
                  <a:srgbClr val="3F3F3F"/>
                </a:solidFill>
                <a:latin typeface="Arial"/>
                <a:cs typeface="Arial"/>
              </a:rPr>
              <a:t>como objeto adicional um dispositivo coletor de exalado de respiração portátil, simples, de baixo custo e que independe de fonte elétrica para seu funcionamento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.</a:t>
            </a:r>
          </a:p>
          <a:p>
            <a:pPr marL="12700" marR="8255" indent="383540" algn="just">
              <a:lnSpc>
                <a:spcPct val="102499"/>
              </a:lnSpc>
              <a:spcBef>
                <a:spcPts val="55"/>
              </a:spcBef>
            </a:pPr>
            <a:r>
              <a:rPr lang="pt-BR" sz="850" spc="5" dirty="0">
                <a:solidFill>
                  <a:srgbClr val="3F3F3F"/>
                </a:solidFill>
                <a:latin typeface="Arial"/>
                <a:cs typeface="Arial"/>
              </a:rPr>
              <a:t>Esta invenção permite vantajosamente a substituição de métodos diagnósticos invasivos, favorecendo o conforto do paciente além da agilidade e rapidez nos atendimentos em hospitais, podendo se tornar um método padrão para todos os suspeitos de doença circulatória e insuficiência cardíaca e, mais especificamente, insuficiência cardíaca descompensada.</a:t>
            </a:r>
          </a:p>
          <a:p>
            <a:pPr>
              <a:lnSpc>
                <a:spcPct val="100000"/>
              </a:lnSpc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90"/>
              </a:spcBef>
            </a:pPr>
            <a:r>
              <a:rPr sz="850" b="1" spc="-5" dirty="0">
                <a:solidFill>
                  <a:srgbClr val="077A9E"/>
                </a:solidFill>
                <a:latin typeface="Arial"/>
                <a:cs typeface="Arial"/>
              </a:rPr>
              <a:t>APLICAÇÕES </a:t>
            </a:r>
            <a:r>
              <a:rPr sz="850" b="1" spc="5" dirty="0">
                <a:solidFill>
                  <a:srgbClr val="077A9E"/>
                </a:solidFill>
                <a:latin typeface="Arial"/>
                <a:cs typeface="Arial"/>
              </a:rPr>
              <a:t>E </a:t>
            </a:r>
            <a:r>
              <a:rPr sz="850" b="1" spc="-5" dirty="0">
                <a:solidFill>
                  <a:srgbClr val="077A9E"/>
                </a:solidFill>
                <a:latin typeface="Arial"/>
                <a:cs typeface="Arial"/>
              </a:rPr>
              <a:t>PÚBLICO</a:t>
            </a:r>
            <a:r>
              <a:rPr sz="850" b="1" spc="-160" dirty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spc="-10" dirty="0">
                <a:solidFill>
                  <a:srgbClr val="077A9E"/>
                </a:solidFill>
                <a:latin typeface="Arial"/>
                <a:cs typeface="Arial"/>
              </a:rPr>
              <a:t>ALVO</a:t>
            </a:r>
            <a:endParaRPr sz="850" dirty="0">
              <a:latin typeface="Arial"/>
              <a:cs typeface="Arial"/>
            </a:endParaRPr>
          </a:p>
          <a:p>
            <a:pPr marL="12700" marR="5080" indent="398145" algn="just">
              <a:lnSpc>
                <a:spcPct val="102499"/>
              </a:lnSpc>
              <a:spcBef>
                <a:spcPts val="459"/>
              </a:spcBef>
            </a:pP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A tecnologia se </a:t>
            </a:r>
            <a:r>
              <a:rPr lang="pt-BR" sz="850" spc="5" dirty="0">
                <a:solidFill>
                  <a:srgbClr val="3F3F3F"/>
                </a:solidFill>
                <a:latin typeface="Arial"/>
                <a:cs typeface="Arial"/>
              </a:rPr>
              <a:t>insere no campo </a:t>
            </a:r>
            <a:r>
              <a:rPr lang="pt-BR" sz="850" spc="5" dirty="0" smtClean="0">
                <a:solidFill>
                  <a:srgbClr val="3F3F3F"/>
                </a:solidFill>
                <a:latin typeface="Arial"/>
                <a:cs typeface="Arial"/>
              </a:rPr>
              <a:t>da clínica médica</a:t>
            </a:r>
            <a:r>
              <a:rPr lang="pt-BR" sz="850" dirty="0" smtClean="0">
                <a:solidFill>
                  <a:srgbClr val="3F3F3F"/>
                </a:solidFill>
                <a:latin typeface="Arial"/>
                <a:cs typeface="Arial"/>
              </a:rPr>
              <a:t>, tratando-se </a:t>
            </a:r>
            <a:r>
              <a:rPr lang="pt-BR" sz="850" dirty="0">
                <a:solidFill>
                  <a:srgbClr val="3F3F3F"/>
                </a:solidFill>
                <a:latin typeface="Arial"/>
                <a:cs typeface="Arial"/>
              </a:rPr>
              <a:t>de </a:t>
            </a:r>
            <a:r>
              <a:rPr lang="pt-BR" sz="850" dirty="0" smtClean="0">
                <a:solidFill>
                  <a:srgbClr val="3F3F3F"/>
                </a:solidFill>
                <a:latin typeface="Arial"/>
                <a:cs typeface="Arial"/>
              </a:rPr>
              <a:t>um equipamento que tem potencial para identificar doenças circulatórias e insuficiência cardíaca. Tendo como público-alvo hospitais, prontos-socorros e clínicas de cardiologia.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9250" y="7294862"/>
            <a:ext cx="6748406" cy="48090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656714" algn="just">
              <a:lnSpc>
                <a:spcPct val="100000"/>
              </a:lnSpc>
              <a:spcBef>
                <a:spcPts val="130"/>
              </a:spcBef>
            </a:pPr>
            <a:r>
              <a:rPr lang="pt-BR" sz="1000" dirty="0" smtClean="0">
                <a:latin typeface="Times New Roman"/>
                <a:cs typeface="Times New Roman"/>
              </a:rPr>
              <a:t>Figuras – Equipamento utilizado </a:t>
            </a:r>
            <a:r>
              <a:rPr lang="pt-BR" sz="1000" dirty="0">
                <a:latin typeface="Times New Roman"/>
                <a:cs typeface="Times New Roman"/>
              </a:rPr>
              <a:t>para identificar doenças circulatórias e insuficiência cardíaca </a:t>
            </a:r>
            <a:endParaRPr lang="pt-BR" sz="1000" dirty="0" smtClean="0">
              <a:latin typeface="Times New Roman"/>
              <a:cs typeface="Times New Roman"/>
            </a:endParaRPr>
          </a:p>
          <a:p>
            <a:pPr marL="1656714" algn="just">
              <a:lnSpc>
                <a:spcPct val="100000"/>
              </a:lnSpc>
              <a:spcBef>
                <a:spcPts val="130"/>
              </a:spcBef>
            </a:pPr>
            <a:endParaRPr lang="pt-BR" sz="1000" b="1" spc="0" dirty="0">
              <a:solidFill>
                <a:srgbClr val="077A9E"/>
              </a:solidFill>
              <a:latin typeface="Times New Roman"/>
              <a:cs typeface="Times New Roman"/>
            </a:endParaRPr>
          </a:p>
          <a:p>
            <a:pPr marL="1656714" algn="just">
              <a:lnSpc>
                <a:spcPct val="100000"/>
              </a:lnSpc>
              <a:spcBef>
                <a:spcPts val="130"/>
              </a:spcBef>
            </a:pPr>
            <a:r>
              <a:rPr sz="850" b="1" spc="0" dirty="0" smtClean="0">
                <a:solidFill>
                  <a:srgbClr val="077A9E"/>
                </a:solidFill>
                <a:latin typeface="Arial"/>
                <a:cs typeface="Arial"/>
              </a:rPr>
              <a:t>ESTÁGIO </a:t>
            </a:r>
            <a:r>
              <a:rPr sz="850" b="1" spc="5" dirty="0">
                <a:solidFill>
                  <a:srgbClr val="077A9E"/>
                </a:solidFill>
                <a:latin typeface="Arial"/>
                <a:cs typeface="Arial"/>
              </a:rPr>
              <a:t>DE</a:t>
            </a:r>
            <a:r>
              <a:rPr sz="850" b="1" spc="-30" dirty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spc="0" dirty="0">
                <a:solidFill>
                  <a:srgbClr val="077A9E"/>
                </a:solidFill>
                <a:latin typeface="Arial"/>
                <a:cs typeface="Arial"/>
              </a:rPr>
              <a:t>DESENVOLVIMENTO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89945" y="8865262"/>
            <a:ext cx="4101840" cy="1586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8100"/>
              </a:lnSpc>
              <a:spcBef>
                <a:spcPts val="95"/>
              </a:spcBef>
            </a:pPr>
            <a:r>
              <a:rPr sz="850" b="1" i="1" dirty="0">
                <a:solidFill>
                  <a:srgbClr val="077A9E"/>
                </a:solidFill>
                <a:latin typeface="Arial"/>
                <a:cs typeface="Arial"/>
              </a:rPr>
              <a:t>Área: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Máquinas e Equipamentos, Saúde e Cuidados  Pessoais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00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46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/201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0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Faculdade de Medicina e Instituto de Química de</a:t>
            </a:r>
            <a:r>
              <a:rPr sz="850" b="1" i="1" spc="0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i="1" spc="0" dirty="0">
                <a:solidFill>
                  <a:srgbClr val="077A9E"/>
                </a:solidFill>
                <a:latin typeface="Arial"/>
                <a:cs typeface="Arial"/>
              </a:rPr>
              <a:t>São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Paulo</a:t>
            </a:r>
            <a:r>
              <a:rPr sz="850" b="1" i="1" dirty="0" smtClean="0">
                <a:solidFill>
                  <a:srgbClr val="077A9E"/>
                </a:solidFill>
                <a:latin typeface="Arial"/>
                <a:cs typeface="Arial"/>
              </a:rPr>
              <a:t>  </a:t>
            </a:r>
            <a:endParaRPr lang="pt-BR" sz="850" b="1" i="1" dirty="0" smtClean="0">
              <a:solidFill>
                <a:srgbClr val="077A9E"/>
              </a:solidFill>
              <a:latin typeface="Arial"/>
              <a:cs typeface="Arial"/>
            </a:endParaRPr>
          </a:p>
          <a:p>
            <a:pPr marL="12700" marR="5080">
              <a:lnSpc>
                <a:spcPct val="148100"/>
              </a:lnSpc>
              <a:spcBef>
                <a:spcPts val="95"/>
              </a:spcBef>
            </a:pPr>
            <a:r>
              <a:rPr sz="850" b="1" i="1" spc="-5" dirty="0" err="1" smtClean="0">
                <a:solidFill>
                  <a:srgbClr val="077A9E"/>
                </a:solidFill>
                <a:latin typeface="Arial"/>
                <a:cs typeface="Arial"/>
              </a:rPr>
              <a:t>Patente</a:t>
            </a:r>
            <a:r>
              <a:rPr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sz="850" b="1" i="1" spc="-5" dirty="0" err="1">
                <a:solidFill>
                  <a:srgbClr val="077A9E"/>
                </a:solidFill>
                <a:latin typeface="Arial"/>
                <a:cs typeface="Arial"/>
              </a:rPr>
              <a:t>protegida</a:t>
            </a:r>
            <a:r>
              <a:rPr sz="850" b="1" i="1" spc="-5" dirty="0">
                <a:solidFill>
                  <a:srgbClr val="077A9E"/>
                </a:solidFill>
                <a:latin typeface="Arial"/>
                <a:cs typeface="Arial"/>
              </a:rPr>
              <a:t> </a:t>
            </a:r>
            <a:r>
              <a:rPr lang="pt-BR"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no Brasil e </a:t>
            </a:r>
            <a:r>
              <a:rPr lang="pt-BR" sz="850" b="1" i="1" spc="-5" dirty="0">
                <a:solidFill>
                  <a:srgbClr val="077A9E"/>
                </a:solidFill>
                <a:latin typeface="Arial"/>
                <a:cs typeface="Arial"/>
              </a:rPr>
              <a:t>E</a:t>
            </a:r>
            <a:r>
              <a:rPr lang="pt-BR"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xtensões </a:t>
            </a:r>
            <a:r>
              <a:rPr lang="pt-BR" sz="850" b="1" i="1" spc="-5" dirty="0">
                <a:solidFill>
                  <a:srgbClr val="077A9E"/>
                </a:solidFill>
                <a:latin typeface="Arial"/>
                <a:cs typeface="Arial"/>
              </a:rPr>
              <a:t>I</a:t>
            </a:r>
            <a:r>
              <a:rPr lang="pt-BR" sz="850" b="1" i="1" spc="-5" dirty="0" smtClean="0">
                <a:solidFill>
                  <a:srgbClr val="077A9E"/>
                </a:solidFill>
                <a:latin typeface="Arial"/>
                <a:cs typeface="Arial"/>
              </a:rPr>
              <a:t>nternacionais</a:t>
            </a:r>
          </a:p>
          <a:p>
            <a:pPr marL="12700" marR="5080" algn="just">
              <a:lnSpc>
                <a:spcPct val="148100"/>
              </a:lnSpc>
              <a:spcBef>
                <a:spcPts val="95"/>
              </a:spcBef>
            </a:pPr>
            <a:r>
              <a:rPr lang="pt-BR" sz="850" b="1" i="1" spc="-5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APOIO E FOMENTO: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processo nº </a:t>
            </a:r>
            <a:r>
              <a:rPr lang="pt-BR" sz="850" b="1" i="1" dirty="0" smtClean="0">
                <a:solidFill>
                  <a:srgbClr val="077A9E"/>
                </a:solidFill>
                <a:latin typeface="Arial"/>
                <a:cs typeface="Arial"/>
              </a:rPr>
              <a:t>2008/06620-2, </a:t>
            </a:r>
            <a:r>
              <a:rPr lang="pt-BR" sz="850" b="1" i="1" dirty="0">
                <a:solidFill>
                  <a:srgbClr val="077A9E"/>
                </a:solidFill>
                <a:latin typeface="Arial"/>
                <a:cs typeface="Arial"/>
              </a:rPr>
              <a:t>Fundação de Amparo à Pesquisa do Estado de São Paulo (FAPESP). “As opiniões, hipóteses e conclusões ou recomendações expressas neste material são de responsabilidade do(s) autor(es) e não necessariamente refletem a visão da FAPESP” </a:t>
            </a:r>
            <a:endParaRPr sz="850" b="1" i="1" dirty="0">
              <a:solidFill>
                <a:srgbClr val="077A9E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4250" y="8865262"/>
            <a:ext cx="1214120" cy="55964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indent="43815" algn="ctr">
              <a:lnSpc>
                <a:spcPct val="134500"/>
              </a:lnSpc>
              <a:spcBef>
                <a:spcPts val="150"/>
              </a:spcBef>
            </a:pPr>
            <a:r>
              <a:rPr sz="900" b="1" spc="10" dirty="0">
                <a:solidFill>
                  <a:srgbClr val="077A9E"/>
                </a:solidFill>
                <a:latin typeface="Arial"/>
                <a:cs typeface="Arial"/>
              </a:rPr>
              <a:t>Polo São </a:t>
            </a:r>
            <a:r>
              <a:rPr lang="pt-BR" sz="900" b="1" spc="10" dirty="0" smtClean="0">
                <a:solidFill>
                  <a:srgbClr val="077A9E"/>
                </a:solidFill>
                <a:latin typeface="Arial"/>
                <a:cs typeface="Arial"/>
              </a:rPr>
              <a:t>Paulo</a:t>
            </a:r>
            <a:r>
              <a:rPr sz="900" b="1" spc="10" dirty="0" smtClean="0">
                <a:solidFill>
                  <a:srgbClr val="077A9E"/>
                </a:solidFill>
                <a:latin typeface="Arial"/>
                <a:cs typeface="Arial"/>
              </a:rPr>
              <a:t>  </a:t>
            </a:r>
            <a:r>
              <a:rPr lang="pt-BR" sz="900" b="1" spc="10" dirty="0" smtClean="0">
                <a:solidFill>
                  <a:srgbClr val="077A9E"/>
                </a:solidFill>
                <a:latin typeface="Arial"/>
                <a:cs typeface="Arial"/>
                <a:hlinkClick r:id="rId2"/>
              </a:rPr>
              <a:t>alelima@usp.br</a:t>
            </a:r>
            <a:r>
              <a:rPr sz="900" dirty="0" smtClean="0">
                <a:latin typeface="Arial"/>
                <a:cs typeface="Arial"/>
              </a:rPr>
              <a:t> </a:t>
            </a:r>
            <a:r>
              <a:rPr sz="900" b="1" spc="10" dirty="0" smtClean="0">
                <a:solidFill>
                  <a:srgbClr val="0070BF"/>
                </a:solidFill>
                <a:latin typeface="Arial"/>
                <a:cs typeface="Arial"/>
                <a:hlinkClick r:id="rId3"/>
              </a:rPr>
              <a:t>www.patentes.usp.br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/>
          <a:srcRect l="72657" t="47177" r="2432" b="23284"/>
          <a:stretch/>
        </p:blipFill>
        <p:spPr>
          <a:xfrm>
            <a:off x="-2783468" y="13237344"/>
            <a:ext cx="462323" cy="21211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5"/>
          <a:srcRect l="43116" t="27335" r="41516" b="44571"/>
          <a:stretch/>
        </p:blipFill>
        <p:spPr>
          <a:xfrm>
            <a:off x="2025650" y="4243976"/>
            <a:ext cx="2743199" cy="2819401"/>
          </a:xfrm>
          <a:prstGeom prst="rect">
            <a:avLst/>
          </a:prstGeom>
        </p:spPr>
      </p:pic>
      <p:pic>
        <p:nvPicPr>
          <p:cNvPr id="1026" name="Picture 2" descr="Resultado de imagem para ataque cardiac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101" y="4224417"/>
            <a:ext cx="2401156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758" y="7840971"/>
            <a:ext cx="5157898" cy="6464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275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CARTESIANO MULTI-SERINGA E MÉTODO DE OPERAÇÃO DE SISTEMA CARTESIANO MULTI-SERINGA</dc:title>
  <dc:creator>Camila Perin</dc:creator>
  <cp:lastModifiedBy>Camila Perin</cp:lastModifiedBy>
  <cp:revision>27</cp:revision>
  <dcterms:created xsi:type="dcterms:W3CDTF">2018-05-03T16:10:26Z</dcterms:created>
  <dcterms:modified xsi:type="dcterms:W3CDTF">2018-08-06T16:19:44Z</dcterms:modified>
</cp:coreProperties>
</file>